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aleway"/>
      <p:regular r:id="rId15"/>
    </p:embeddedFont>
    <p:embeddedFont>
      <p:font typeface="Raleway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7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ML для портфельной теории Марковица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Полузёров Тимофей Дмитриевич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024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Структура работы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926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223516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235160"/>
            <a:ext cx="341328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Портфельная теория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2796540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Постановка задачи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530906" y="3238738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Оптимизационная задача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56884" y="21926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541955" y="223516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8194000" y="2235160"/>
            <a:ext cx="564261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Методы оценки характеристик доходностей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8194000" y="322183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Линейная регрессия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194000" y="3664029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Случайный лес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8194000" y="4106228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ARIMA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878860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4"/>
          <p:cNvSpPr/>
          <p:nvPr/>
        </p:nvSpPr>
        <p:spPr>
          <a:xfrm>
            <a:off x="1530906" y="4965263"/>
            <a:ext cx="564249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Проверка стратегий на реальных данных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951934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Обзор данных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530906" y="6394132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Оценка средних доходностей и ковариаций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530906" y="6836331"/>
            <a:ext cx="56424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Результаты оценки стратегий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56884" y="49227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541955" y="496526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194000" y="496526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Выводы</a:t>
            </a:r>
            <a:endParaRPr lang="en-US" sz="2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10755868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Однопериодная задача инвестирования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844278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Рассмотрим модель с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доступными активами.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0098" y="2401372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S₀ᵢ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S₁ᵢ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цены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-го актива в моменты времени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= 0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= 1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соответственно.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3315057"/>
            <a:ext cx="694384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Доходность актива за период: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3953708"/>
            <a:ext cx="6943844" cy="761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endParaRPr lang="en-US" sz="19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0098" y="3953708"/>
            <a:ext cx="6943844" cy="76164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80098" y="4997410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 сформировать портфель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 = (b₁, ..., bₙ)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где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bᵢ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число приобретаемых активов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-го типа.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80098" y="5911096"/>
            <a:ext cx="694384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Портфель покупается в момент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= 0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продается в момент </a:t>
            </a:r>
            <a:pPr algn="l" indent="0" marL="0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= 1</a:t>
            </a:r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по рыночным ценам.</a:t>
            </a:r>
            <a:endParaRPr lang="en-US" sz="17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439" y="1894523"/>
            <a:ext cx="5582364" cy="55823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9381" y="597932"/>
            <a:ext cx="5748218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Доходность портфеля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59381" y="1709857"/>
            <a:ext cx="1311163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Пусть инвестор имеет капитал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Перейдем к долям инвестирования капитала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в доступные активы: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9381" y="2331482"/>
            <a:ext cx="13111639" cy="649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endParaRPr lang="en-US" sz="1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9381" y="2331482"/>
            <a:ext cx="13111639" cy="64972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9381" y="3255764"/>
            <a:ext cx="1311163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Цена портфеля в момент времени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t=0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составляет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X⁰ = x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9381" y="3846909"/>
            <a:ext cx="1311163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момент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t=1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доходность портфеля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определяется как: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381" y="4468535"/>
            <a:ext cx="13111639" cy="472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endParaRPr lang="en-US" sz="19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1" y="4468535"/>
            <a:ext cx="13111639" cy="47255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59381" y="5215652"/>
            <a:ext cx="13111639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где </a:t>
            </a:r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доходность портфеля.</a:t>
            </a:r>
            <a:endParaRPr lang="en-US" sz="1700" dirty="0"/>
          </a:p>
        </p:txBody>
      </p:sp>
      <p:sp>
        <p:nvSpPr>
          <p:cNvPr id="11" name="Shape 7"/>
          <p:cNvSpPr/>
          <p:nvPr/>
        </p:nvSpPr>
        <p:spPr>
          <a:xfrm>
            <a:off x="759381" y="5806797"/>
            <a:ext cx="13111639" cy="1824871"/>
          </a:xfrm>
          <a:prstGeom prst="roundRect">
            <a:avLst>
              <a:gd name="adj" fmla="val 4994"/>
            </a:avLst>
          </a:prstGeom>
          <a:solidFill>
            <a:srgbClr val="B6D6FC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312" y="6099572"/>
            <a:ext cx="338971" cy="27122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532215" y="6077903"/>
            <a:ext cx="2712244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Ключевая идея</a:t>
            </a:r>
            <a:endParaRPr lang="en-US" sz="2100" dirty="0"/>
          </a:p>
        </p:txBody>
      </p:sp>
      <p:sp>
        <p:nvSpPr>
          <p:cNvPr id="14" name="Text 9"/>
          <p:cNvSpPr/>
          <p:nvPr/>
        </p:nvSpPr>
        <p:spPr>
          <a:xfrm>
            <a:off x="1532215" y="6633805"/>
            <a:ext cx="12121872" cy="6941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Переход от количества активов к долям инвестирования позволяет стандартизировать расчеты и упростить оптимизационную задачу.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4125"/>
            <a:ext cx="105769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Характеристики доходности портфеля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3653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Предположим, что случайные величины доходностей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rᵢ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 = 1, N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известны. Тогда математическое ожидание (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μₓ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и дисперсия (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σₓ²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) случайной величины доходности портфеля рассчитываются следующим образом: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49397"/>
            <a:ext cx="13042821" cy="493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49397"/>
            <a:ext cx="13042821" cy="4939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530447"/>
            <a:ext cx="13042821" cy="493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30447"/>
            <a:ext cx="13042821" cy="4939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53114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Где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µ = E[r]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вектор средних доходностей активов, а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Σ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ковариационная матрица случайного вектора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92955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Ковариационная матрица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Σ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отражает взаимосвязь между доходностями различных активов, что критически важно для оценки риска портфеля.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913" y="499586"/>
            <a:ext cx="5880497" cy="567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Дисперсия как мера риска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913" y="1544122"/>
            <a:ext cx="5509260" cy="438912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913" y="6137553"/>
            <a:ext cx="6457712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Представление взаимосвязи риска и доходности.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544395" y="1503283"/>
            <a:ext cx="6457712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Дисперсия доходности портфеля является стандартной мерой </a:t>
            </a:r>
            <a:pPr algn="l" indent="0" marL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риска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в портфельной теории Марковица.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7544395" y="2248019"/>
            <a:ext cx="6457712" cy="581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Чем выше дисперсия, тем больше волатильность доходности портфеля, и, следовательно, выше риск.</a:t>
            </a:r>
            <a:endParaRPr lang="en-US" sz="14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4395" y="3033593"/>
            <a:ext cx="5486400" cy="44348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44395" y="7672745"/>
            <a:ext cx="6457712" cy="290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Пример распределения доходностей с разными уровнями риска.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036" y="375642"/>
            <a:ext cx="5807512" cy="4268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Оптимизационная задача портфеля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478036" y="1075611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 формирования оптимального портфеля вводится параметр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τ ∈ [0, +∞)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— толерантность к риску.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78036" y="1447681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Критерий оптимальности принимает вид: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478036" y="1839039"/>
            <a:ext cx="13674328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8036" y="1839039"/>
            <a:ext cx="13674328" cy="23836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478036" y="2250281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Полная оптимизационная задача формулируется так: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478036" y="2641640"/>
            <a:ext cx="13674328" cy="8031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36" y="2641640"/>
            <a:ext cx="13674328" cy="803196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78036" y="3617714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τ = 0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получаем портфель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максимальной доходности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игнорирующий риск.</a:t>
            </a:r>
            <a:endParaRPr lang="en-US" sz="1050" dirty="0"/>
          </a:p>
        </p:txBody>
      </p:sp>
      <p:sp>
        <p:nvSpPr>
          <p:cNvPr id="11" name="Text 7"/>
          <p:cNvSpPr/>
          <p:nvPr/>
        </p:nvSpPr>
        <p:spPr>
          <a:xfrm>
            <a:off x="478036" y="3883938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τ → +∞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получаем портфель </a:t>
            </a:r>
            <a:pPr algn="l" indent="0" marL="0">
              <a:lnSpc>
                <a:spcPts val="1700"/>
              </a:lnSpc>
              <a:buNone/>
            </a:pPr>
            <a:r>
              <a:rPr lang="en-US" sz="10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минимального риска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максимально избегающий волатильность.</a:t>
            </a:r>
            <a:endParaRPr lang="en-US" sz="1050" dirty="0"/>
          </a:p>
        </p:txBody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36" y="4256008"/>
            <a:ext cx="5295900" cy="414528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78036" y="8554879"/>
            <a:ext cx="13674328" cy="218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Рисунок: Множество оптимальных портфелей, демонстрирующее зависимость доходности от риска.</a:t>
            </a: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5246"/>
            <a:ext cx="120109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Подходы к оценке характеристик и роль ML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7765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 практике в момент времени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 = 0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случайные величины доходностей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rᵢ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неизвестны. Необходимо оценить характеристики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μ̂ₓ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Σ̂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586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Традиционные подходы: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776663"/>
            <a:ext cx="6407944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C7C7D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3310" y="377666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7" name="Text 5"/>
          <p:cNvSpPr/>
          <p:nvPr/>
        </p:nvSpPr>
        <p:spPr>
          <a:xfrm>
            <a:off x="1142524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Модель CAPM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42524" y="4524375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Capital Asset Pricing Model (У. Шарп, Дж. Линтер) — оценивает ожидаемую доходность актива исходя из его чувствительности к рыночному риску (бета).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776663"/>
            <a:ext cx="6408063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C7C7D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8067" y="3776663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1" name="Text 9"/>
          <p:cNvSpPr/>
          <p:nvPr/>
        </p:nvSpPr>
        <p:spPr>
          <a:xfrm>
            <a:off x="7777282" y="40339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Теория APT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777282" y="4524375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Arbitrage Pricing Theory (С. Росс, Р. Ролл) — объясняет ожидаемую доходность на основе множества макроэкономических факторов.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125527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данном исследовании предлагается иной подход: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применение методов машинного обучения и моделей временных рядов для решения задачи регрессии по историческим данным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Это позволяет более гибко и точно оценить динамические характеристики доходностей.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2025-07-10T14:47:56Z</dcterms:created>
  <dcterms:modified xsi:type="dcterms:W3CDTF">2025-07-10T14:47:56Z</dcterms:modified>
</cp:coreProperties>
</file>